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73" r:id="rId2"/>
    <p:sldId id="418" r:id="rId3"/>
    <p:sldId id="424" r:id="rId4"/>
    <p:sldId id="426" r:id="rId5"/>
    <p:sldId id="430" r:id="rId6"/>
    <p:sldId id="423" r:id="rId7"/>
    <p:sldId id="428" r:id="rId8"/>
    <p:sldId id="42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00FF"/>
    <a:srgbClr val="00FFFF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14" autoAdjust="0"/>
    <p:restoredTop sz="96370" autoAdjust="0"/>
  </p:normalViewPr>
  <p:slideViewPr>
    <p:cSldViewPr>
      <p:cViewPr varScale="1">
        <p:scale>
          <a:sx n="110" d="100"/>
          <a:sy n="110" d="100"/>
        </p:scale>
        <p:origin x="30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10/18/2020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10/4/2020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10/4/2020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10/4/2020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10/4/2020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10/4/2020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10/4/2020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10/4/2020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10/4/2020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10/4/2020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10/4/2020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10/4/2020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0" y="0"/>
            <a:ext cx="8381717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12192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287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1094720" y="0"/>
            <a:ext cx="1097280" cy="61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38400"/>
            <a:ext cx="12192000" cy="1066800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Large Pad GEM Beam Test in Hall D @ JLab</a:t>
            </a:r>
            <a:endParaRPr lang="en-US" sz="2800" dirty="0"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5200"/>
            <a:ext cx="9144000" cy="99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solidFill>
                  <a:srgbClr val="C00000"/>
                </a:solidFill>
                <a:cs typeface="Arial" panose="020B0604020202020204" pitchFamily="34" charset="0"/>
              </a:rPr>
              <a:t>Kondo Gnanvo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EIC Weekly Meeting, October 19, 2020</a:t>
            </a: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2"/>
            <a:ext cx="12179527" cy="87543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test setup in Hall D @JLab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September 2020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61E166C-7C60-4D20-8C9D-2D04C856A6DB}"/>
              </a:ext>
            </a:extLst>
          </p:cNvPr>
          <p:cNvGrpSpPr>
            <a:grpSpLocks noChangeAspect="1"/>
          </p:cNvGrpSpPr>
          <p:nvPr/>
        </p:nvGrpSpPr>
        <p:grpSpPr>
          <a:xfrm>
            <a:off x="460190" y="2718697"/>
            <a:ext cx="4909327" cy="3657600"/>
            <a:chOff x="202146" y="1577414"/>
            <a:chExt cx="5486400" cy="408753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3D14B2A-9E71-4450-A4C0-5FEFE6E5C36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2146" y="1577414"/>
              <a:ext cx="5486400" cy="4087537"/>
              <a:chOff x="166362" y="1267966"/>
              <a:chExt cx="5522989" cy="4114800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4306FA9-B658-4A2F-AFC8-2FFF5394AE6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66362" y="1267966"/>
                <a:ext cx="5522989" cy="4114800"/>
                <a:chOff x="68826" y="1767839"/>
                <a:chExt cx="4729316" cy="3523489"/>
              </a:xfrm>
            </p:grpSpPr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id="{A78C7E2D-EFDA-4EE4-8786-1A98594393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636" t="15299" b="6856"/>
                <a:stretch/>
              </p:blipFill>
              <p:spPr>
                <a:xfrm>
                  <a:off x="68826" y="1767839"/>
                  <a:ext cx="4729316" cy="3523489"/>
                </a:xfrm>
                <a:prstGeom prst="rect">
                  <a:avLst/>
                </a:prstGeom>
                <a:solidFill>
                  <a:srgbClr val="00B0F0"/>
                </a:solidFill>
                <a:ln w="3175">
                  <a:solidFill>
                    <a:srgbClr val="00B0F0"/>
                  </a:solidFill>
                </a:ln>
              </p:spPr>
            </p:pic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66D02C31-B686-4E56-B7C3-A8811D81FAE9}"/>
                    </a:ext>
                  </a:extLst>
                </p:cNvPr>
                <p:cNvSpPr/>
                <p:nvPr/>
              </p:nvSpPr>
              <p:spPr>
                <a:xfrm>
                  <a:off x="2433484" y="2902266"/>
                  <a:ext cx="2195512" cy="214313"/>
                </a:xfrm>
                <a:custGeom>
                  <a:avLst/>
                  <a:gdLst>
                    <a:gd name="connsiteX0" fmla="*/ 0 w 2195512"/>
                    <a:gd name="connsiteY0" fmla="*/ 214313 h 214313"/>
                    <a:gd name="connsiteX1" fmla="*/ 2195512 w 2195512"/>
                    <a:gd name="connsiteY1" fmla="*/ 133350 h 214313"/>
                    <a:gd name="connsiteX2" fmla="*/ 109537 w 2195512"/>
                    <a:gd name="connsiteY2" fmla="*/ 0 h 214313"/>
                    <a:gd name="connsiteX3" fmla="*/ 0 w 2195512"/>
                    <a:gd name="connsiteY3" fmla="*/ 214313 h 214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5512" h="214313">
                      <a:moveTo>
                        <a:pt x="0" y="214313"/>
                      </a:moveTo>
                      <a:lnTo>
                        <a:pt x="2195512" y="133350"/>
                      </a:lnTo>
                      <a:lnTo>
                        <a:pt x="109537" y="0"/>
                      </a:lnTo>
                      <a:lnTo>
                        <a:pt x="0" y="214313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28575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D302E22-DDEA-4BF8-B1F4-8B07081741C7}"/>
                  </a:ext>
                </a:extLst>
              </p:cNvPr>
              <p:cNvSpPr txBox="1"/>
              <p:nvPr/>
            </p:nvSpPr>
            <p:spPr>
              <a:xfrm rot="21480000">
                <a:off x="3333957" y="2880419"/>
                <a:ext cx="996187" cy="26556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e- (3-6 GeV)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1F69777-0531-4B46-B8F8-5077FEEA2BA7}"/>
                  </a:ext>
                </a:extLst>
              </p:cNvPr>
              <p:cNvSpPr txBox="1"/>
              <p:nvPr/>
            </p:nvSpPr>
            <p:spPr>
              <a:xfrm rot="5400000">
                <a:off x="1968484" y="4323403"/>
                <a:ext cx="732489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GEM3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B245D4D-6D79-4963-9A6B-FC0C2B377777}"/>
                  </a:ext>
                </a:extLst>
              </p:cNvPr>
              <p:cNvSpPr txBox="1"/>
              <p:nvPr/>
            </p:nvSpPr>
            <p:spPr>
              <a:xfrm rot="5400000">
                <a:off x="1362810" y="4274697"/>
                <a:ext cx="624824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GEM2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544B365-67B9-4671-B74F-D867ECFB53F9}"/>
                  </a:ext>
                </a:extLst>
              </p:cNvPr>
              <p:cNvSpPr txBox="1"/>
              <p:nvPr/>
            </p:nvSpPr>
            <p:spPr>
              <a:xfrm rot="5400000">
                <a:off x="1033055" y="4274697"/>
                <a:ext cx="624824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GEM1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9988CFE-3552-40A6-9F42-6448E6902577}"/>
                  </a:ext>
                </a:extLst>
              </p:cNvPr>
              <p:cNvSpPr txBox="1"/>
              <p:nvPr/>
            </p:nvSpPr>
            <p:spPr>
              <a:xfrm rot="5400000">
                <a:off x="1300446" y="4371904"/>
                <a:ext cx="1409543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 Pad GEM</a:t>
                </a:r>
                <a:endParaRPr lang="fr-FR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B1FFAD3-CC45-4E20-B3F8-28E24DC7500D}"/>
                </a:ext>
              </a:extLst>
            </p:cNvPr>
            <p:cNvSpPr txBox="1"/>
            <p:nvPr/>
          </p:nvSpPr>
          <p:spPr>
            <a:xfrm rot="180000">
              <a:off x="3231546" y="1637984"/>
              <a:ext cx="8659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Beam line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602EE6-0ECF-4CEB-830C-26BAFF4745C5}"/>
              </a:ext>
            </a:extLst>
          </p:cNvPr>
          <p:cNvGrpSpPr>
            <a:grpSpLocks noChangeAspect="1"/>
          </p:cNvGrpSpPr>
          <p:nvPr/>
        </p:nvGrpSpPr>
        <p:grpSpPr>
          <a:xfrm>
            <a:off x="5301376" y="-381000"/>
            <a:ext cx="10972800" cy="10529393"/>
            <a:chOff x="5889728" y="-1813055"/>
            <a:chExt cx="11339589" cy="1088136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7A6E735-3A78-462C-AE9F-2CE41BC0E81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89728" y="-1813055"/>
              <a:ext cx="11339589" cy="10881360"/>
              <a:chOff x="5831850" y="-1797290"/>
              <a:chExt cx="10384941" cy="9965292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DA7670B-6E24-4C52-AFF7-58EB9B723016}"/>
                  </a:ext>
                </a:extLst>
              </p:cNvPr>
              <p:cNvSpPr/>
              <p:nvPr/>
            </p:nvSpPr>
            <p:spPr>
              <a:xfrm>
                <a:off x="8537682" y="3300261"/>
                <a:ext cx="282245" cy="11051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63567B4E-B0F2-4EAF-9D12-832CAAC4D2B8}"/>
                  </a:ext>
                </a:extLst>
              </p:cNvPr>
              <p:cNvSpPr/>
              <p:nvPr/>
            </p:nvSpPr>
            <p:spPr>
              <a:xfrm>
                <a:off x="8542994" y="1980101"/>
                <a:ext cx="282245" cy="11051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FEF2EBB4-3F22-4C08-8E0F-7A0B8CECF5F0}"/>
                  </a:ext>
                </a:extLst>
              </p:cNvPr>
              <p:cNvGrpSpPr/>
              <p:nvPr/>
            </p:nvGrpSpPr>
            <p:grpSpPr>
              <a:xfrm>
                <a:off x="7098074" y="3424227"/>
                <a:ext cx="847561" cy="877824"/>
                <a:chOff x="7504176" y="4700015"/>
                <a:chExt cx="847561" cy="877824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FA96FBCF-6B82-4426-B5F3-8D738EB1D058}"/>
                    </a:ext>
                  </a:extLst>
                </p:cNvPr>
                <p:cNvSpPr/>
                <p:nvPr/>
              </p:nvSpPr>
              <p:spPr>
                <a:xfrm>
                  <a:off x="7504176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7D07776D-99B1-41D6-8EF0-9DF404B6167D}"/>
                    </a:ext>
                  </a:extLst>
                </p:cNvPr>
                <p:cNvSpPr/>
                <p:nvPr/>
              </p:nvSpPr>
              <p:spPr>
                <a:xfrm>
                  <a:off x="7694730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4181F2B1-82C2-41D4-986D-A06C1BB827AD}"/>
                    </a:ext>
                  </a:extLst>
                </p:cNvPr>
                <p:cNvSpPr/>
                <p:nvPr/>
              </p:nvSpPr>
              <p:spPr>
                <a:xfrm>
                  <a:off x="8075838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7128733A-0F12-43A1-8F35-DDA868B17662}"/>
                    </a:ext>
                  </a:extLst>
                </p:cNvPr>
                <p:cNvSpPr/>
                <p:nvPr/>
              </p:nvSpPr>
              <p:spPr>
                <a:xfrm>
                  <a:off x="8266393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F1A386B0-1144-41FF-BF22-7C695FB1AEDF}"/>
                    </a:ext>
                  </a:extLst>
                </p:cNvPr>
                <p:cNvSpPr/>
                <p:nvPr/>
              </p:nvSpPr>
              <p:spPr>
                <a:xfrm>
                  <a:off x="7885284" y="4700015"/>
                  <a:ext cx="85344" cy="87782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BD2FE209-6FFF-4A27-A812-C97E3F673E8C}"/>
                  </a:ext>
                </a:extLst>
              </p:cNvPr>
              <p:cNvSpPr/>
              <p:nvPr/>
            </p:nvSpPr>
            <p:spPr>
              <a:xfrm flipH="1">
                <a:off x="5831850" y="3185356"/>
                <a:ext cx="10384941" cy="4982646"/>
              </a:xfrm>
              <a:prstGeom prst="arc">
                <a:avLst>
                  <a:gd name="adj1" fmla="val 16249724"/>
                  <a:gd name="adj2" fmla="val 20330506"/>
                </a:avLst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30771B28-A1E3-4681-ACEA-285F9F5E0EA4}"/>
                  </a:ext>
                </a:extLst>
              </p:cNvPr>
              <p:cNvSpPr/>
              <p:nvPr/>
            </p:nvSpPr>
            <p:spPr>
              <a:xfrm flipH="1" flipV="1">
                <a:off x="5831850" y="-1797290"/>
                <a:ext cx="10384941" cy="4982646"/>
              </a:xfrm>
              <a:prstGeom prst="arc">
                <a:avLst>
                  <a:gd name="adj1" fmla="val 16249724"/>
                  <a:gd name="adj2" fmla="val 20330506"/>
                </a:avLst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2FF5B8A-9958-4190-A617-04251DD4DFA4}"/>
                  </a:ext>
                </a:extLst>
              </p:cNvPr>
              <p:cNvSpPr/>
              <p:nvPr/>
            </p:nvSpPr>
            <p:spPr>
              <a:xfrm>
                <a:off x="10928568" y="2642239"/>
                <a:ext cx="51395" cy="10596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04677939-35A7-47ED-873E-4858C6826AD4}"/>
                  </a:ext>
                </a:extLst>
              </p:cNvPr>
              <p:cNvSpPr/>
              <p:nvPr/>
            </p:nvSpPr>
            <p:spPr>
              <a:xfrm>
                <a:off x="6874963" y="3146275"/>
                <a:ext cx="2818770" cy="9144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BB4C4A98-F3AC-4860-B450-DFD76B44C2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022634" y="3179456"/>
                <a:ext cx="502452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BA52E73-4F26-4404-BEF7-FE1763A89D0B}"/>
                  </a:ext>
                </a:extLst>
              </p:cNvPr>
              <p:cNvSpPr txBox="1"/>
              <p:nvPr/>
            </p:nvSpPr>
            <p:spPr>
              <a:xfrm>
                <a:off x="8912677" y="3477645"/>
                <a:ext cx="143981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Electrons 3-6 GeV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AFDF77F-CE44-4ABB-8ACF-318FC1585267}"/>
                  </a:ext>
                </a:extLst>
              </p:cNvPr>
              <p:cNvSpPr txBox="1"/>
              <p:nvPr/>
            </p:nvSpPr>
            <p:spPr>
              <a:xfrm>
                <a:off x="7866826" y="1675916"/>
                <a:ext cx="1623958" cy="2536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Pair Spectrometer (PS)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4B51759-A70C-4D18-9678-03CAB188C7C5}"/>
                  </a:ext>
                </a:extLst>
              </p:cNvPr>
              <p:cNvSpPr txBox="1"/>
              <p:nvPr/>
            </p:nvSpPr>
            <p:spPr>
              <a:xfrm>
                <a:off x="10950357" y="2887167"/>
                <a:ext cx="637428" cy="25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gamma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98F3F95-DADB-43BF-B54E-9DFC6392080B}"/>
                  </a:ext>
                </a:extLst>
              </p:cNvPr>
              <p:cNvSpPr txBox="1"/>
              <p:nvPr/>
            </p:nvSpPr>
            <p:spPr>
              <a:xfrm>
                <a:off x="6918377" y="1976364"/>
                <a:ext cx="35939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e+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6D544B1-068D-4136-BE4A-E2FCB7F0D8E2}"/>
                  </a:ext>
                </a:extLst>
              </p:cNvPr>
              <p:cNvSpPr txBox="1"/>
              <p:nvPr/>
            </p:nvSpPr>
            <p:spPr>
              <a:xfrm>
                <a:off x="6778908" y="4150064"/>
                <a:ext cx="3209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e-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A7F7415-B4D5-4AD6-9DE9-CBD6E3B8AB0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6913829" y="2850170"/>
                <a:ext cx="8659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Beam line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36638D2-6BEF-47F0-B466-B06DA5E2D792}"/>
                </a:ext>
              </a:extLst>
            </p:cNvPr>
            <p:cNvSpPr txBox="1"/>
            <p:nvPr/>
          </p:nvSpPr>
          <p:spPr>
            <a:xfrm>
              <a:off x="6827976" y="5008589"/>
              <a:ext cx="201632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Large Pad GEM Telescope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7575EC7-DA64-4557-854C-3AEB325D6541}"/>
              </a:ext>
            </a:extLst>
          </p:cNvPr>
          <p:cNvSpPr txBox="1"/>
          <p:nvPr/>
        </p:nvSpPr>
        <p:spPr>
          <a:xfrm>
            <a:off x="6639277" y="1035949"/>
            <a:ext cx="5354213" cy="1749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Setup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3 X-Y COMPASS GEM tracker and large pad GEM</a:t>
            </a:r>
            <a:endParaRPr lang="en-US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Hall D parasitic beam test with electron (3 to 6 GeV)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HV scan of large Pad GEM for spatial resolution studies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E1B749-1AD1-49F4-9D7F-C9384CCE85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277"/>
          <a:stretch/>
        </p:blipFill>
        <p:spPr>
          <a:xfrm>
            <a:off x="-7757" y="833586"/>
            <a:ext cx="622579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42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3E301342-4D78-4FD0-B1A1-FB60F3412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57200"/>
            <a:ext cx="11270567" cy="630936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4571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Spatial resolution vs. pedestal cut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7D446B-D2B2-4C9F-AA9C-C56C9508BDC6}"/>
              </a:ext>
            </a:extLst>
          </p:cNvPr>
          <p:cNvSpPr txBox="1"/>
          <p:nvPr/>
        </p:nvSpPr>
        <p:spPr>
          <a:xfrm>
            <a:off x="6859710" y="914399"/>
            <a:ext cx="1091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r>
              <a:rPr lang="el-GR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endParaRPr lang="en-US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2A7991-21D1-4DB0-82D0-24700BE6671F}"/>
              </a:ext>
            </a:extLst>
          </p:cNvPr>
          <p:cNvSpPr txBox="1"/>
          <p:nvPr/>
        </p:nvSpPr>
        <p:spPr>
          <a:xfrm>
            <a:off x="6909953" y="1471927"/>
            <a:ext cx="141527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σ</a:t>
            </a:r>
            <a:r>
              <a:rPr lang="en-US" sz="1600" b="1" baseline="-250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Y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= 420 µm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6CF2BE-17E0-4107-AB9B-7124F827FCA2}"/>
              </a:ext>
            </a:extLst>
          </p:cNvPr>
          <p:cNvSpPr txBox="1"/>
          <p:nvPr/>
        </p:nvSpPr>
        <p:spPr>
          <a:xfrm>
            <a:off x="1234609" y="1471927"/>
            <a:ext cx="141527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σ</a:t>
            </a:r>
            <a:r>
              <a:rPr lang="en-US" sz="1600" b="1" baseline="-250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X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= 467 µm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43A4F03-21CF-48B3-8DC5-F5BE77926238}"/>
              </a:ext>
            </a:extLst>
          </p:cNvPr>
          <p:cNvSpPr txBox="1"/>
          <p:nvPr/>
        </p:nvSpPr>
        <p:spPr>
          <a:xfrm>
            <a:off x="1219200" y="867889"/>
            <a:ext cx="1091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r>
              <a:rPr lang="el-GR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endParaRPr lang="en-US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BF266BD-5461-424A-8F77-2E2EFDF51D50}"/>
              </a:ext>
            </a:extLst>
          </p:cNvPr>
          <p:cNvSpPr txBox="1"/>
          <p:nvPr/>
        </p:nvSpPr>
        <p:spPr>
          <a:xfrm>
            <a:off x="6909953" y="4506768"/>
            <a:ext cx="141527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σ</a:t>
            </a:r>
            <a:r>
              <a:rPr lang="en-US" sz="1600" b="1" baseline="-250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Y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= 332 µm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0A06C38-D040-4648-9917-AD50AE42FD68}"/>
              </a:ext>
            </a:extLst>
          </p:cNvPr>
          <p:cNvSpPr txBox="1"/>
          <p:nvPr/>
        </p:nvSpPr>
        <p:spPr>
          <a:xfrm>
            <a:off x="1234609" y="4542709"/>
            <a:ext cx="141527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σ</a:t>
            </a:r>
            <a:r>
              <a:rPr lang="en-US" sz="1600" b="1" baseline="-250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X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= 323µm</a:t>
            </a:r>
            <a:endParaRPr lang="fr-F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C494BB-68D6-4B07-B31A-2EACE05C00B6}"/>
              </a:ext>
            </a:extLst>
          </p:cNvPr>
          <p:cNvSpPr txBox="1"/>
          <p:nvPr/>
        </p:nvSpPr>
        <p:spPr>
          <a:xfrm>
            <a:off x="6859710" y="3962399"/>
            <a:ext cx="1293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1.5</a:t>
            </a:r>
            <a:r>
              <a:rPr lang="el-G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endParaRPr lang="en-US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8975523-0BD1-46F3-A7A7-34C2D3C1AAC2}"/>
              </a:ext>
            </a:extLst>
          </p:cNvPr>
          <p:cNvSpPr txBox="1"/>
          <p:nvPr/>
        </p:nvSpPr>
        <p:spPr>
          <a:xfrm>
            <a:off x="1219200" y="3962400"/>
            <a:ext cx="1181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r>
              <a:rPr lang="el-G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endParaRPr lang="en-US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120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6214CF3F-5C65-4220-9926-C5A97595A4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0402353"/>
              </p:ext>
            </p:extLst>
          </p:nvPr>
        </p:nvGraphicFramePr>
        <p:xfrm>
          <a:off x="6065520" y="1489166"/>
          <a:ext cx="612648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crobat Document" r:id="rId3" imgW="5400226" imgH="3819109" progId="AcroExch.Document.DC">
                  <p:embed/>
                </p:oleObj>
              </mc:Choice>
              <mc:Fallback>
                <p:oleObj name="Acrobat Document" r:id="rId3" imgW="5400226" imgH="381910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65520" y="1489166"/>
                        <a:ext cx="6126480" cy="45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C33468-D5AD-41C8-866D-0EEF194961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3926"/>
            <a:ext cx="6096000" cy="4572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BFE3AF5-A8C3-4FB9-AFB4-DCE7C4B5176F}"/>
              </a:ext>
            </a:extLst>
          </p:cNvPr>
          <p:cNvSpPr txBox="1"/>
          <p:nvPr/>
        </p:nvSpPr>
        <p:spPr>
          <a:xfrm>
            <a:off x="914400" y="1473926"/>
            <a:ext cx="457199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Residuals vs. pedestal cut </a:t>
            </a:r>
            <a:endParaRPr lang="fr-FR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467FD8-8EB0-4204-A724-E0AFD625A38A}"/>
              </a:ext>
            </a:extLst>
          </p:cNvPr>
          <p:cNvSpPr txBox="1"/>
          <p:nvPr/>
        </p:nvSpPr>
        <p:spPr>
          <a:xfrm>
            <a:off x="6995160" y="1473926"/>
            <a:ext cx="457199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Efficiency vs. pedestal cut </a:t>
            </a:r>
            <a:endParaRPr lang="fr-FR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9FB7A63-96E9-473F-A3E5-9FAC11F7951D}"/>
              </a:ext>
            </a:extLst>
          </p:cNvPr>
          <p:cNvSpPr/>
          <p:nvPr/>
        </p:nvSpPr>
        <p:spPr>
          <a:xfrm>
            <a:off x="1371600" y="4495800"/>
            <a:ext cx="533400" cy="48816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3347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5333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Trying Q</a:t>
            </a:r>
            <a:r>
              <a:rPr lang="en-US" sz="24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0A8671-E6AC-4880-966B-B89F2AA6B4EC}"/>
              </a:ext>
            </a:extLst>
          </p:cNvPr>
          <p:cNvSpPr txBox="1"/>
          <p:nvPr/>
        </p:nvSpPr>
        <p:spPr>
          <a:xfrm>
            <a:off x="457200" y="2050774"/>
            <a:ext cx="4551246" cy="658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COG = ∑x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pad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8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pad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/ ∑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8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pad</a:t>
            </a: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B3F5BE-07FC-4881-BA5B-4CC6C6E1504C}"/>
              </a:ext>
            </a:extLst>
          </p:cNvPr>
          <p:cNvSpPr txBox="1"/>
          <p:nvPr/>
        </p:nvSpPr>
        <p:spPr>
          <a:xfrm>
            <a:off x="457200" y="2971800"/>
            <a:ext cx="5809604" cy="658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COG_Q2 = ∑x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pad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8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pad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/ ∑(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8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pad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FR" sz="2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710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9261CC7-3418-4E90-87B1-2890213B8DBF}"/>
              </a:ext>
            </a:extLst>
          </p:cNvPr>
          <p:cNvGrpSpPr/>
          <p:nvPr/>
        </p:nvGrpSpPr>
        <p:grpSpPr>
          <a:xfrm>
            <a:off x="74023" y="488698"/>
            <a:ext cx="12041777" cy="6216902"/>
            <a:chOff x="74023" y="488698"/>
            <a:chExt cx="12041777" cy="621690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990F6DD-A888-4E4D-A918-71640C2802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8"/>
            <a:stretch/>
          </p:blipFill>
          <p:spPr>
            <a:xfrm>
              <a:off x="74023" y="488698"/>
              <a:ext cx="8127407" cy="6216902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0077EE1-BA97-4AE0-BDF5-DABE6D80D257}"/>
                </a:ext>
              </a:extLst>
            </p:cNvPr>
            <p:cNvGrpSpPr/>
            <p:nvPr/>
          </p:nvGrpSpPr>
          <p:grpSpPr>
            <a:xfrm>
              <a:off x="4775203" y="488698"/>
              <a:ext cx="7340597" cy="6216902"/>
              <a:chOff x="-3301997" y="641098"/>
              <a:chExt cx="7340597" cy="6216902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36E26DDF-8F15-4475-B781-E8156FC1C6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875"/>
              <a:stretch/>
            </p:blipFill>
            <p:spPr>
              <a:xfrm>
                <a:off x="0" y="641098"/>
                <a:ext cx="4038600" cy="6216902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2F25A2-DA9E-4EDA-9E84-DDAF64863066}"/>
                  </a:ext>
                </a:extLst>
              </p:cNvPr>
              <p:cNvSpPr txBox="1"/>
              <p:nvPr/>
            </p:nvSpPr>
            <p:spPr>
              <a:xfrm>
                <a:off x="616767" y="6063013"/>
                <a:ext cx="1390124" cy="30777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l-GR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σ</a:t>
                </a:r>
                <a:r>
                  <a:rPr lang="en-US" sz="14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y</a:t>
                </a: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= 515 µm</a:t>
                </a:r>
                <a:endParaRPr lang="fr-FR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561CC39-40D7-4853-B6EC-97CC5F4A2CA1}"/>
                  </a:ext>
                </a:extLst>
              </p:cNvPr>
              <p:cNvSpPr txBox="1"/>
              <p:nvPr/>
            </p:nvSpPr>
            <p:spPr>
              <a:xfrm>
                <a:off x="616767" y="2681343"/>
                <a:ext cx="1390124" cy="30777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l-GR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σ</a:t>
                </a:r>
                <a:r>
                  <a:rPr lang="en-US" sz="14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y</a:t>
                </a: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= 350 µm</a:t>
                </a:r>
                <a:endParaRPr lang="fr-FR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FBEF4B0-DEA2-48F4-B52F-13821AE27D9D}"/>
                  </a:ext>
                </a:extLst>
              </p:cNvPr>
              <p:cNvSpPr txBox="1"/>
              <p:nvPr/>
            </p:nvSpPr>
            <p:spPr>
              <a:xfrm>
                <a:off x="616767" y="4069531"/>
                <a:ext cx="1152880" cy="4565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COG+Q2</a:t>
                </a:r>
                <a:endParaRPr lang="fr-FR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1089D76-D30F-480F-AA88-AED52593CA63}"/>
                  </a:ext>
                </a:extLst>
              </p:cNvPr>
              <p:cNvSpPr txBox="1"/>
              <p:nvPr/>
            </p:nvSpPr>
            <p:spPr>
              <a:xfrm>
                <a:off x="616767" y="898338"/>
                <a:ext cx="710451" cy="4565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COG</a:t>
                </a:r>
                <a:endParaRPr lang="fr-FR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F0313EC-D6E1-4E59-9A65-B2BB83B61FAF}"/>
                  </a:ext>
                </a:extLst>
              </p:cNvPr>
              <p:cNvSpPr txBox="1"/>
              <p:nvPr/>
            </p:nvSpPr>
            <p:spPr>
              <a:xfrm>
                <a:off x="-3301997" y="5986068"/>
                <a:ext cx="2809460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Non linearity increases in amplitude but sharpens in shape</a:t>
                </a:r>
                <a:endParaRPr lang="fr-F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5333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X-pads</a:t>
            </a:r>
          </a:p>
        </p:txBody>
      </p:sp>
    </p:spTree>
    <p:extLst>
      <p:ext uri="{BB962C8B-B14F-4D97-AF65-F5344CB8AC3E}">
        <p14:creationId xmlns:p14="http://schemas.microsoft.com/office/powerpoint/2010/main" val="289099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5333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Y-pads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BC159E2-684A-425C-85C8-1776A598621E}"/>
              </a:ext>
            </a:extLst>
          </p:cNvPr>
          <p:cNvGrpSpPr/>
          <p:nvPr/>
        </p:nvGrpSpPr>
        <p:grpSpPr>
          <a:xfrm>
            <a:off x="201500" y="449705"/>
            <a:ext cx="11818463" cy="6216902"/>
            <a:chOff x="201500" y="449705"/>
            <a:chExt cx="11818463" cy="6216902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00A6459-FDCB-4C7C-A634-1DA34DA084D9}"/>
                </a:ext>
              </a:extLst>
            </p:cNvPr>
            <p:cNvGrpSpPr/>
            <p:nvPr/>
          </p:nvGrpSpPr>
          <p:grpSpPr>
            <a:xfrm>
              <a:off x="201500" y="449705"/>
              <a:ext cx="8090417" cy="6216902"/>
              <a:chOff x="4138004" y="458538"/>
              <a:chExt cx="8090417" cy="6216902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BF1A12AE-7FA6-4C68-B7FB-187B484AEB8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641"/>
              <a:stretch/>
            </p:blipFill>
            <p:spPr>
              <a:xfrm>
                <a:off x="4138004" y="458538"/>
                <a:ext cx="8090417" cy="6216902"/>
              </a:xfrm>
              <a:prstGeom prst="rect">
                <a:avLst/>
              </a:prstGeom>
            </p:spPr>
          </p:pic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83306AC-82E0-4349-9958-52DE8202A2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13856" y="3206319"/>
                <a:ext cx="2804491" cy="6578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Arrow: Down 13">
                <a:extLst>
                  <a:ext uri="{FF2B5EF4-FFF2-40B4-BE49-F238E27FC236}">
                    <a16:creationId xmlns:a16="http://schemas.microsoft.com/office/drawing/2014/main" id="{033222BD-3610-4F10-8687-22BC3D13221C}"/>
                  </a:ext>
                </a:extLst>
              </p:cNvPr>
              <p:cNvSpPr/>
              <p:nvPr/>
            </p:nvSpPr>
            <p:spPr>
              <a:xfrm>
                <a:off x="10312935" y="3990942"/>
                <a:ext cx="251299" cy="1138334"/>
              </a:xfrm>
              <a:prstGeom prst="downArrow">
                <a:avLst>
                  <a:gd name="adj1" fmla="val 31072"/>
                  <a:gd name="adj2" fmla="val 110526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81107FC-3E9B-47D5-AF91-6B4F2F120251}"/>
                  </a:ext>
                </a:extLst>
              </p:cNvPr>
              <p:cNvSpPr txBox="1"/>
              <p:nvPr/>
            </p:nvSpPr>
            <p:spPr>
              <a:xfrm>
                <a:off x="8404975" y="4421609"/>
                <a:ext cx="198119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Additional linear correction</a:t>
                </a:r>
                <a:endParaRPr lang="fr-FR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A1E658C-2FE0-4663-BD55-B20FE456E031}"/>
                  </a:ext>
                </a:extLst>
              </p:cNvPr>
              <p:cNvSpPr txBox="1"/>
              <p:nvPr/>
            </p:nvSpPr>
            <p:spPr>
              <a:xfrm>
                <a:off x="4612555" y="4806169"/>
                <a:ext cx="1462260" cy="416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COG_Q2_Lin</a:t>
                </a:r>
                <a:endParaRPr lang="fr-FR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FFB8812-CE3F-4831-9362-82CC13851C03}"/>
                  </a:ext>
                </a:extLst>
              </p:cNvPr>
              <p:cNvSpPr txBox="1"/>
              <p:nvPr/>
            </p:nvSpPr>
            <p:spPr>
              <a:xfrm>
                <a:off x="4612555" y="2674509"/>
                <a:ext cx="1040670" cy="416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COG_Q2</a:t>
                </a:r>
                <a:endParaRPr lang="fr-FR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6A2128A-EC3C-4837-AE5F-003F62D3A0DE}"/>
                  </a:ext>
                </a:extLst>
              </p:cNvPr>
              <p:cNvSpPr txBox="1"/>
              <p:nvPr/>
            </p:nvSpPr>
            <p:spPr>
              <a:xfrm>
                <a:off x="4622967" y="600382"/>
                <a:ext cx="652743" cy="416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COG</a:t>
                </a:r>
                <a:endParaRPr lang="fr-FR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61D7360-4751-428D-925F-186ABE9F86A4}"/>
                </a:ext>
              </a:extLst>
            </p:cNvPr>
            <p:cNvGrpSpPr/>
            <p:nvPr/>
          </p:nvGrpSpPr>
          <p:grpSpPr>
            <a:xfrm>
              <a:off x="7955945" y="449705"/>
              <a:ext cx="4064018" cy="6216902"/>
              <a:chOff x="13614382" y="632194"/>
              <a:chExt cx="4064018" cy="6216902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D304B7A4-F920-42CD-86FA-667FAAF11B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666"/>
              <a:stretch/>
            </p:blipFill>
            <p:spPr>
              <a:xfrm>
                <a:off x="13614382" y="632194"/>
                <a:ext cx="4064018" cy="6216902"/>
              </a:xfrm>
              <a:prstGeom prst="rect">
                <a:avLst/>
              </a:prstGeom>
            </p:spPr>
          </p:pic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D06CC99F-C8F3-4F85-9334-7D988BF4FB74}"/>
                  </a:ext>
                </a:extLst>
              </p:cNvPr>
              <p:cNvSpPr/>
              <p:nvPr/>
            </p:nvSpPr>
            <p:spPr>
              <a:xfrm>
                <a:off x="16612779" y="1296960"/>
                <a:ext cx="822960" cy="218175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D0C8F8E-A150-412C-B2CA-ED7BE9EC0C24}"/>
                  </a:ext>
                </a:extLst>
              </p:cNvPr>
              <p:cNvSpPr/>
              <p:nvPr/>
            </p:nvSpPr>
            <p:spPr>
              <a:xfrm>
                <a:off x="16687800" y="3319912"/>
                <a:ext cx="822960" cy="218175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DC4384C-95BB-473C-B087-A23862D5C7AA}"/>
                  </a:ext>
                </a:extLst>
              </p:cNvPr>
              <p:cNvSpPr/>
              <p:nvPr/>
            </p:nvSpPr>
            <p:spPr>
              <a:xfrm>
                <a:off x="16687800" y="5454901"/>
                <a:ext cx="822960" cy="218175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8E65FEB0-053B-4F21-BE0D-790C42AEE400}"/>
                  </a:ext>
                </a:extLst>
              </p:cNvPr>
              <p:cNvGrpSpPr/>
              <p:nvPr/>
            </p:nvGrpSpPr>
            <p:grpSpPr>
              <a:xfrm>
                <a:off x="14148614" y="1036160"/>
                <a:ext cx="1623426" cy="4444821"/>
                <a:chOff x="649109" y="1290253"/>
                <a:chExt cx="1623426" cy="4444821"/>
              </a:xfrm>
            </p:grpSpPr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BE91E6B-7169-47B3-B9DE-1F0266379976}"/>
                    </a:ext>
                  </a:extLst>
                </p:cNvPr>
                <p:cNvSpPr txBox="1"/>
                <p:nvPr/>
              </p:nvSpPr>
              <p:spPr>
                <a:xfrm>
                  <a:off x="694622" y="5427297"/>
                  <a:ext cx="1217910" cy="30777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l-GR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σ</a:t>
                  </a:r>
                  <a:r>
                    <a:rPr lang="en-US" sz="1400" b="1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</a:t>
                  </a: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= 290µm</a:t>
                  </a:r>
                  <a:endParaRPr lang="fr-FR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26FC18BE-3D9F-4A1D-B13F-06183AFDA95C}"/>
                    </a:ext>
                  </a:extLst>
                </p:cNvPr>
                <p:cNvSpPr txBox="1"/>
                <p:nvPr/>
              </p:nvSpPr>
              <p:spPr>
                <a:xfrm>
                  <a:off x="649109" y="3483996"/>
                  <a:ext cx="1217910" cy="30777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l-GR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σ</a:t>
                  </a:r>
                  <a:r>
                    <a:rPr lang="en-US" sz="1400" b="1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</a:t>
                  </a: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= 520µm</a:t>
                  </a:r>
                  <a:endParaRPr lang="fr-FR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246C21B5-766E-46DB-9E32-09E6F0FA9DEE}"/>
                    </a:ext>
                  </a:extLst>
                </p:cNvPr>
                <p:cNvSpPr txBox="1"/>
                <p:nvPr/>
              </p:nvSpPr>
              <p:spPr>
                <a:xfrm>
                  <a:off x="694622" y="1290253"/>
                  <a:ext cx="1217910" cy="30777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l-GR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σ</a:t>
                  </a:r>
                  <a:r>
                    <a:rPr lang="en-US" sz="1400" b="1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</a:t>
                  </a: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= 326µm</a:t>
                  </a:r>
                  <a:endParaRPr lang="fr-FR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Arrow: Down 47">
                  <a:extLst>
                    <a:ext uri="{FF2B5EF4-FFF2-40B4-BE49-F238E27FC236}">
                      <a16:creationId xmlns:a16="http://schemas.microsoft.com/office/drawing/2014/main" id="{C6CFB681-5DB4-4F51-AB28-489B25AC6C3A}"/>
                    </a:ext>
                  </a:extLst>
                </p:cNvPr>
                <p:cNvSpPr/>
                <p:nvPr/>
              </p:nvSpPr>
              <p:spPr>
                <a:xfrm>
                  <a:off x="2021236" y="4170382"/>
                  <a:ext cx="251299" cy="1138334"/>
                </a:xfrm>
                <a:prstGeom prst="downArrow">
                  <a:avLst>
                    <a:gd name="adj1" fmla="val 31072"/>
                    <a:gd name="adj2" fmla="val 110526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89621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E242F00-C5C6-4DE6-A031-A7AEEB8D89B2}"/>
              </a:ext>
            </a:extLst>
          </p:cNvPr>
          <p:cNvGrpSpPr/>
          <p:nvPr/>
        </p:nvGrpSpPr>
        <p:grpSpPr>
          <a:xfrm>
            <a:off x="1219200" y="427821"/>
            <a:ext cx="10134600" cy="6170636"/>
            <a:chOff x="533400" y="565702"/>
            <a:chExt cx="10134600" cy="617063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7FA742-1EB7-4C18-8EA8-CA7B7D31DC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0000"/>
            <a:stretch/>
          </p:blipFill>
          <p:spPr>
            <a:xfrm>
              <a:off x="5621383" y="565702"/>
              <a:ext cx="4800599" cy="3017520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E15CA9E-2878-449B-887F-6E4D2AAC9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0000"/>
            <a:stretch/>
          </p:blipFill>
          <p:spPr>
            <a:xfrm>
              <a:off x="533400" y="565702"/>
              <a:ext cx="4913811" cy="3017520"/>
            </a:xfrm>
            <a:prstGeom prst="rect">
              <a:avLst/>
            </a:prstGeom>
          </p:spPr>
        </p:pic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B23E11B-0014-4916-AE20-11F6D0B45AA5}"/>
                </a:ext>
              </a:extLst>
            </p:cNvPr>
            <p:cNvGrpSpPr/>
            <p:nvPr/>
          </p:nvGrpSpPr>
          <p:grpSpPr>
            <a:xfrm>
              <a:off x="609600" y="914400"/>
              <a:ext cx="10058400" cy="5821938"/>
              <a:chOff x="641139" y="-433407"/>
              <a:chExt cx="10060914" cy="582193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A8C3CD3B-3D01-4D9F-A631-4BE77BD7AB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1139" y="2314904"/>
                <a:ext cx="10060914" cy="3073627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5BD901C-36F1-4133-860A-2B1446C21BBB}"/>
                  </a:ext>
                </a:extLst>
              </p:cNvPr>
              <p:cNvSpPr txBox="1"/>
              <p:nvPr/>
            </p:nvSpPr>
            <p:spPr>
              <a:xfrm>
                <a:off x="6586225" y="-433407"/>
                <a:ext cx="1252266" cy="456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COG_Q2</a:t>
                </a:r>
                <a:endParaRPr lang="fr-FR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3CE65A3-1947-47AB-92B2-BB35DBB55EE6}"/>
                  </a:ext>
                </a:extLst>
              </p:cNvPr>
              <p:cNvSpPr txBox="1"/>
              <p:nvPr/>
            </p:nvSpPr>
            <p:spPr>
              <a:xfrm>
                <a:off x="1362809" y="-433407"/>
                <a:ext cx="768159" cy="456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COG</a:t>
                </a:r>
                <a:endParaRPr lang="fr-FR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10/19/2020</a:t>
            </a:r>
            <a:endParaRPr lang="en-US" dirty="0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5333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X-pads</a:t>
            </a:r>
          </a:p>
        </p:txBody>
      </p:sp>
    </p:spTree>
    <p:extLst>
      <p:ext uri="{BB962C8B-B14F-4D97-AF65-F5344CB8AC3E}">
        <p14:creationId xmlns:p14="http://schemas.microsoft.com/office/powerpoint/2010/main" val="3865606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12010</TotalTime>
  <Words>253</Words>
  <Application>Microsoft Office PowerPoint</Application>
  <PresentationFormat>Widescreen</PresentationFormat>
  <Paragraphs>60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Adobe Acrobat Document</vt:lpstr>
      <vt:lpstr>Large Pad GEM Beam Test in Hall D @ JLab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1564</cp:revision>
  <dcterms:created xsi:type="dcterms:W3CDTF">2013-04-08T15:33:27Z</dcterms:created>
  <dcterms:modified xsi:type="dcterms:W3CDTF">2020-10-19T12:42:20Z</dcterms:modified>
</cp:coreProperties>
</file>